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7" r:id="rId2"/>
  </p:sldIdLst>
  <p:sldSz cx="32918400" cy="21945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265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326532" algn="l" defTabSz="3265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653064" algn="l" defTabSz="3265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979596" algn="l" defTabSz="3265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306128" algn="l" defTabSz="3265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1632661" algn="l" defTabSz="3265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1959193" algn="l" defTabSz="3265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2285725" algn="l" defTabSz="3265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2612257" algn="l" defTabSz="3265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BCDCD"/>
    <a:srgbClr val="D2C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51" autoAdjust="0"/>
    <p:restoredTop sz="97350" autoAdjust="0"/>
  </p:normalViewPr>
  <p:slideViewPr>
    <p:cSldViewPr snapToGrid="0" snapToObjects="1">
      <p:cViewPr varScale="1">
        <p:scale>
          <a:sx n="51" d="100"/>
          <a:sy n="51" d="100"/>
        </p:scale>
        <p:origin x="13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633155" latinLnBrk="0">
      <a:defRPr sz="3400">
        <a:latin typeface="+mn-lt"/>
        <a:ea typeface="+mn-ea"/>
        <a:cs typeface="+mn-cs"/>
        <a:sym typeface="Calibri"/>
      </a:defRPr>
    </a:lvl1pPr>
    <a:lvl2pPr indent="228600" defTabSz="2633155" latinLnBrk="0">
      <a:defRPr sz="3400">
        <a:latin typeface="+mn-lt"/>
        <a:ea typeface="+mn-ea"/>
        <a:cs typeface="+mn-cs"/>
        <a:sym typeface="Calibri"/>
      </a:defRPr>
    </a:lvl2pPr>
    <a:lvl3pPr indent="457200" defTabSz="2633155" latinLnBrk="0">
      <a:defRPr sz="3400">
        <a:latin typeface="+mn-lt"/>
        <a:ea typeface="+mn-ea"/>
        <a:cs typeface="+mn-cs"/>
        <a:sym typeface="Calibri"/>
      </a:defRPr>
    </a:lvl3pPr>
    <a:lvl4pPr indent="685800" defTabSz="2633155" latinLnBrk="0">
      <a:defRPr sz="3400">
        <a:latin typeface="+mn-lt"/>
        <a:ea typeface="+mn-ea"/>
        <a:cs typeface="+mn-cs"/>
        <a:sym typeface="Calibri"/>
      </a:defRPr>
    </a:lvl4pPr>
    <a:lvl5pPr indent="914400" defTabSz="2633155" latinLnBrk="0">
      <a:defRPr sz="3400">
        <a:latin typeface="+mn-lt"/>
        <a:ea typeface="+mn-ea"/>
        <a:cs typeface="+mn-cs"/>
        <a:sym typeface="Calibri"/>
      </a:defRPr>
    </a:lvl5pPr>
    <a:lvl6pPr indent="1143000" defTabSz="2633155" latinLnBrk="0">
      <a:defRPr sz="3400">
        <a:latin typeface="+mn-lt"/>
        <a:ea typeface="+mn-ea"/>
        <a:cs typeface="+mn-cs"/>
        <a:sym typeface="Calibri"/>
      </a:defRPr>
    </a:lvl6pPr>
    <a:lvl7pPr indent="1371600" defTabSz="2633155" latinLnBrk="0">
      <a:defRPr sz="3400">
        <a:latin typeface="+mn-lt"/>
        <a:ea typeface="+mn-ea"/>
        <a:cs typeface="+mn-cs"/>
        <a:sym typeface="Calibri"/>
      </a:defRPr>
    </a:lvl7pPr>
    <a:lvl8pPr indent="1600200" defTabSz="2633155" latinLnBrk="0">
      <a:defRPr sz="3400">
        <a:latin typeface="+mn-lt"/>
        <a:ea typeface="+mn-ea"/>
        <a:cs typeface="+mn-cs"/>
        <a:sym typeface="Calibri"/>
      </a:defRPr>
    </a:lvl8pPr>
    <a:lvl9pPr indent="1828800" defTabSz="2633155" latinLnBrk="0">
      <a:defRPr sz="34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B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B AI Research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45920" y="294640"/>
            <a:ext cx="29626561" cy="482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45920" y="5120640"/>
            <a:ext cx="29626561" cy="16824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10559" y="19756119"/>
            <a:ext cx="7680961" cy="1168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292622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292622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292622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292622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292622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292622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292622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292622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292622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731556" marR="0" indent="-731556" algn="l" defTabSz="2926226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2319804" marR="0" indent="-856691" algn="l" defTabSz="2926226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3943547" marR="0" indent="-1017321" algn="l" defTabSz="2926226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5531594" marR="0" indent="-1142255" algn="l" defTabSz="2926226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6994707" marR="0" indent="-1142255" algn="l" defTabSz="2926226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8457820" marR="0" indent="-1142255" algn="l" defTabSz="2926226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9920933" marR="0" indent="-1142255" algn="l" defTabSz="2926226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11384047" marR="0" indent="-1142255" algn="l" defTabSz="2926226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12847160" marR="0" indent="-1142255" algn="l" defTabSz="2926226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265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26532" algn="r" defTabSz="3265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53064" algn="r" defTabSz="3265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979596" algn="r" defTabSz="3265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06128" algn="r" defTabSz="3265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632661" algn="r" defTabSz="3265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1959193" algn="r" defTabSz="3265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285725" algn="r" defTabSz="3265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612257" algn="r" defTabSz="3265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18" Type="http://schemas.openxmlformats.org/officeDocument/2006/relationships/hyperlink" Target="https://droliven.github.io/SViMo_project/" TargetMode="External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E011F730-7998-643D-50BB-935D14BD9BFD}"/>
              </a:ext>
            </a:extLst>
          </p:cNvPr>
          <p:cNvSpPr/>
          <p:nvPr/>
        </p:nvSpPr>
        <p:spPr>
          <a:xfrm>
            <a:off x="258999" y="9937975"/>
            <a:ext cx="7669440" cy="900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65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1D63B17F-4476-F22A-8D27-A8F5F04CA511}"/>
              </a:ext>
            </a:extLst>
          </p:cNvPr>
          <p:cNvSpPr/>
          <p:nvPr/>
        </p:nvSpPr>
        <p:spPr>
          <a:xfrm>
            <a:off x="258999" y="3353797"/>
            <a:ext cx="7669440" cy="900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65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1B3C84E-693A-D1EB-2276-5869FFE9883F}"/>
              </a:ext>
            </a:extLst>
          </p:cNvPr>
          <p:cNvSpPr/>
          <p:nvPr/>
        </p:nvSpPr>
        <p:spPr>
          <a:xfrm>
            <a:off x="8152598" y="3353797"/>
            <a:ext cx="13841128" cy="900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65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5" name="Rectangle 34">
            <a:extLst>
              <a:ext uri="{FF2B5EF4-FFF2-40B4-BE49-F238E27FC236}">
                <a16:creationId xmlns:a16="http://schemas.microsoft.com/office/drawing/2014/main" id="{AF288112-4865-4D03-88FA-7A046B4045B1}"/>
              </a:ext>
            </a:extLst>
          </p:cNvPr>
          <p:cNvSpPr/>
          <p:nvPr/>
        </p:nvSpPr>
        <p:spPr>
          <a:xfrm>
            <a:off x="0" y="-55041"/>
            <a:ext cx="32918400" cy="3180840"/>
          </a:xfrm>
          <a:prstGeom prst="rect">
            <a:avLst/>
          </a:prstGeom>
          <a:gradFill flip="none" rotWithShape="1">
            <a:gsLst>
              <a:gs pos="68000">
                <a:srgbClr val="DBDAE6"/>
              </a:gs>
              <a:gs pos="21000">
                <a:srgbClr val="F1DCDC"/>
              </a:gs>
              <a:gs pos="88000">
                <a:srgbClr val="C8D9F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6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35"/>
          <p:cNvSpPr txBox="1"/>
          <p:nvPr/>
        </p:nvSpPr>
        <p:spPr>
          <a:xfrm>
            <a:off x="0" y="113841"/>
            <a:ext cx="17046461" cy="178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lang="en-US" dirty="0"/>
              <a:t>SViMo: Synchronized Diffusion for Video and Motion Generation in Hand-object Interaction Scenarios</a:t>
            </a:r>
          </a:p>
        </p:txBody>
      </p:sp>
      <p:sp>
        <p:nvSpPr>
          <p:cNvPr id="33" name="TextBox 38"/>
          <p:cNvSpPr txBox="1"/>
          <p:nvPr/>
        </p:nvSpPr>
        <p:spPr>
          <a:xfrm>
            <a:off x="1250503" y="3529403"/>
            <a:ext cx="5675811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Background &amp; Motivation</a:t>
            </a:r>
            <a:endParaRPr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7" name="TextBox 43"/>
          <p:cNvSpPr txBox="1"/>
          <p:nvPr/>
        </p:nvSpPr>
        <p:spPr>
          <a:xfrm>
            <a:off x="10540896" y="3542895"/>
            <a:ext cx="9064533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Method</a:t>
            </a:r>
            <a:endParaRPr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9" name="TextBox 45"/>
          <p:cNvSpPr txBox="1"/>
          <p:nvPr/>
        </p:nvSpPr>
        <p:spPr>
          <a:xfrm>
            <a:off x="2385751" y="10096946"/>
            <a:ext cx="3415937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Contributions</a:t>
            </a:r>
            <a:endParaRPr b="1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D3DE591-4CA9-7A91-3863-A0BF6CD05887}"/>
              </a:ext>
            </a:extLst>
          </p:cNvPr>
          <p:cNvGrpSpPr/>
          <p:nvPr/>
        </p:nvGrpSpPr>
        <p:grpSpPr>
          <a:xfrm>
            <a:off x="16938900" y="430990"/>
            <a:ext cx="15733427" cy="2159001"/>
            <a:chOff x="16938900" y="469090"/>
            <a:chExt cx="15733427" cy="2159001"/>
          </a:xfrm>
        </p:grpSpPr>
        <p:pic>
          <p:nvPicPr>
            <p:cNvPr id="54" name="neurips_logo.pdf" descr="neurips_logo.pd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74548" y="469090"/>
              <a:ext cx="4797779" cy="21590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" name="Picture 4" descr="学校标识">
              <a:extLst>
                <a:ext uri="{FF2B5EF4-FFF2-40B4-BE49-F238E27FC236}">
                  <a16:creationId xmlns:a16="http://schemas.microsoft.com/office/drawing/2014/main" id="{2653610D-646B-F7E0-001E-2D755FACF8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938900" y="558590"/>
              <a:ext cx="1980000" cy="1980000"/>
            </a:xfrm>
            <a:prstGeom prst="rect">
              <a:avLst/>
            </a:prstGeom>
            <a:noFill/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3B9D06B-F725-5A74-266E-D5A45E3ED3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9082744" y="558590"/>
              <a:ext cx="1980000" cy="1980000"/>
            </a:xfrm>
            <a:prstGeom prst="rect">
              <a:avLst/>
            </a:prstGeom>
            <a:noFill/>
          </p:spPr>
        </p:pic>
        <p:pic>
          <p:nvPicPr>
            <p:cNvPr id="4" name="Picture 2" descr="https://cdn.urongda.com/images/normal/medium/beijing-normal-university-logo-1024px.png">
              <a:extLst>
                <a:ext uri="{FF2B5EF4-FFF2-40B4-BE49-F238E27FC236}">
                  <a16:creationId xmlns:a16="http://schemas.microsoft.com/office/drawing/2014/main" id="{0F8D255D-BC12-1773-3B16-161911A26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226588" y="558590"/>
              <a:ext cx="1980000" cy="19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2B07EAD1-3F91-09D8-0202-FDEB6CCC8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70432" y="558590"/>
              <a:ext cx="4340271" cy="198000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91A6157-E4E8-0047-D48D-FA604D528DC4}"/>
                  </a:ext>
                </a:extLst>
              </p:cNvPr>
              <p:cNvSpPr txBox="1"/>
              <p:nvPr/>
            </p:nvSpPr>
            <p:spPr>
              <a:xfrm>
                <a:off x="1695103" y="1884841"/>
                <a:ext cx="13656253" cy="104233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altLang="zh-CN" sz="24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Lingwei Dang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1" i="1"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𝟏</m:t>
                        </m:r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altLang="zh-CN" sz="24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, </a:t>
                </a:r>
                <a:r>
                  <a:rPr lang="en-US" altLang="zh-CN" sz="2400" b="1" dirty="0"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Ruizhi Shao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𝟐</m:t>
                        </m:r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altLang="zh-CN" sz="24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, </a:t>
                </a:r>
                <a:r>
                  <a:rPr lang="en-US" altLang="zh-CN" sz="2400" b="1" dirty="0"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Hongwen Zhang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𝟑</m:t>
                        </m:r>
                      </m:sup>
                    </m:sSup>
                  </m:oMath>
                </a14:m>
                <a:r>
                  <a:rPr lang="en-US" altLang="zh-CN" sz="24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, </a:t>
                </a:r>
                <a:r>
                  <a:rPr lang="en-US" altLang="zh-CN" sz="2400" b="1" dirty="0"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Wei MIN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𝟒</m:t>
                        </m:r>
                      </m:sup>
                    </m:sSup>
                  </m:oMath>
                </a14:m>
                <a:r>
                  <a:rPr lang="en-US" altLang="zh-CN" sz="24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, </a:t>
                </a:r>
                <a:r>
                  <a:rPr lang="en-US" altLang="zh-CN" sz="2400" b="1" dirty="0"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Yebin Liu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altLang="zh-CN" sz="2400" b="1" dirty="0"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 , Qingyao Wu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1" i="1"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m:rPr>
                            <m:nor/>
                          </m:rPr>
                          <a:rPr lang="en-US" altLang="zh-CN" sz="2400">
                            <a:latin typeface="Arial" panose="020B0604020202020204" pitchFamily="34" charset="0"/>
                            <a:ea typeface="+mj-ea"/>
                            <a:cs typeface="Arial" panose="020B0604020202020204" pitchFamily="34" charset="0"/>
                          </a:rPr>
                          <m:t>†</m:t>
                        </m:r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+mj-ea"/>
                            <a:cs typeface="Open Sans" panose="020B0606030504020204" pitchFamily="34" charset="0"/>
                          </a:rPr>
                          <m:t>𝟏</m:t>
                        </m:r>
                      </m:sup>
                    </m:sSup>
                  </m:oMath>
                </a14:m>
                <a:endParaRPr lang="en-US" altLang="zh-CN" sz="2400" b="1" dirty="0">
                  <a:solidFill>
                    <a:schemeClr val="tx1"/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endParaRPr>
              </a:p>
              <a:p>
                <a:pPr algn="ctr">
                  <a:lnSpc>
                    <a:spcPct val="13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1</m:t>
                        </m:r>
                      </m:sup>
                    </m:sSup>
                    <m:r>
                      <a:rPr lang="en-US" altLang="zh-CN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 </m:t>
                    </m:r>
                  </m:oMath>
                </a14:m>
                <a:r>
                  <a:rPr lang="en-US" altLang="zh-CN" sz="2100" dirty="0">
                    <a:solidFill>
                      <a:schemeClr val="tx1"/>
                    </a:solidFill>
                    <a:latin typeface="Arial" panose="020B0604020202020204" pitchFamily="34" charset="0"/>
                    <a:ea typeface="Open Sans" panose="020B0606030504020204" pitchFamily="34" charset="0"/>
                    <a:cs typeface="Arial" panose="020B0604020202020204" pitchFamily="34" charset="0"/>
                  </a:rPr>
                  <a:t>South China University of Technology,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2</m:t>
                        </m:r>
                      </m:sup>
                    </m:sSup>
                    <m:r>
                      <a:rPr lang="en-US" altLang="zh-CN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 </m:t>
                    </m:r>
                  </m:oMath>
                </a14:m>
                <a:r>
                  <a:rPr lang="en-US" altLang="zh-CN" sz="2100" dirty="0">
                    <a:latin typeface="Arial" panose="020B0604020202020204" pitchFamily="34" charset="0"/>
                    <a:ea typeface="Open Sans" panose="020B0606030504020204" pitchFamily="34" charset="0"/>
                    <a:cs typeface="Arial" panose="020B0604020202020204" pitchFamily="34" charset="0"/>
                  </a:rPr>
                  <a:t>Tsinghua University,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a:rPr lang="en-US" altLang="zh-CN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3</m:t>
                        </m:r>
                      </m:sup>
                    </m:sSup>
                    <m:r>
                      <a:rPr lang="en-US" altLang="zh-CN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 </m:t>
                    </m:r>
                  </m:oMath>
                </a14:m>
                <a:r>
                  <a:rPr lang="en-US" altLang="zh-CN" sz="2100" dirty="0">
                    <a:latin typeface="Arial" panose="020B0604020202020204" pitchFamily="34" charset="0"/>
                    <a:ea typeface="Open Sans" panose="020B0606030504020204" pitchFamily="34" charset="0"/>
                    <a:cs typeface="Arial" panose="020B0604020202020204" pitchFamily="34" charset="0"/>
                  </a:rPr>
                  <a:t>Beijing Normal University 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100" i="1"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altLang="zh-CN" sz="2100" i="1"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 </m:t>
                        </m:r>
                      </m:e>
                      <m:sup>
                        <m:r>
                          <a:rPr lang="en-US" altLang="zh-CN" sz="2100" i="1"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4</m:t>
                        </m:r>
                      </m:sup>
                    </m:sSup>
                    <m:r>
                      <a:rPr lang="en-US" altLang="zh-CN" sz="2100" i="1"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 </m:t>
                    </m:r>
                  </m:oMath>
                </a14:m>
                <a:r>
                  <a:rPr lang="en-US" altLang="zh-CN" sz="2100" dirty="0">
                    <a:latin typeface="Arial" panose="020B0604020202020204" pitchFamily="34" charset="0"/>
                    <a:ea typeface="Open Sans" panose="020B0606030504020204" pitchFamily="34" charset="0"/>
                    <a:cs typeface="Arial" panose="020B0604020202020204" pitchFamily="34" charset="0"/>
                  </a:rPr>
                  <a:t>Shadow AI</a:t>
                </a:r>
                <a:endParaRPr lang="en-US" altLang="zh-CN" sz="2100" dirty="0">
                  <a:solidFill>
                    <a:schemeClr val="tx1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91A6157-E4E8-0047-D48D-FA604D528D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5103" y="1884841"/>
                <a:ext cx="13656253" cy="1042337"/>
              </a:xfrm>
              <a:prstGeom prst="rect">
                <a:avLst/>
              </a:prstGeom>
              <a:blipFill>
                <a:blip r:embed="rId7"/>
                <a:stretch>
                  <a:fillRect b="-10526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组合 16">
            <a:extLst>
              <a:ext uri="{FF2B5EF4-FFF2-40B4-BE49-F238E27FC236}">
                <a16:creationId xmlns:a16="http://schemas.microsoft.com/office/drawing/2014/main" id="{4693A7D0-903A-E1BC-B733-0D0D5D3F3A8A}"/>
              </a:ext>
            </a:extLst>
          </p:cNvPr>
          <p:cNvGrpSpPr/>
          <p:nvPr/>
        </p:nvGrpSpPr>
        <p:grpSpPr>
          <a:xfrm>
            <a:off x="0" y="20279264"/>
            <a:ext cx="32918400" cy="1666336"/>
            <a:chOff x="0" y="20279264"/>
            <a:chExt cx="32918400" cy="1666336"/>
          </a:xfrm>
        </p:grpSpPr>
        <p:sp>
          <p:nvSpPr>
            <p:cNvPr id="9" name="Rectangle 47">
              <a:extLst>
                <a:ext uri="{FF2B5EF4-FFF2-40B4-BE49-F238E27FC236}">
                  <a16:creationId xmlns:a16="http://schemas.microsoft.com/office/drawing/2014/main" id="{2AA42743-0E59-2BD4-0F73-2E62088FDF05}"/>
                </a:ext>
              </a:extLst>
            </p:cNvPr>
            <p:cNvSpPr/>
            <p:nvPr/>
          </p:nvSpPr>
          <p:spPr>
            <a:xfrm>
              <a:off x="0" y="20279264"/>
              <a:ext cx="32918400" cy="1666336"/>
            </a:xfrm>
            <a:prstGeom prst="rect">
              <a:avLst/>
            </a:prstGeom>
            <a:gradFill flip="none" rotWithShape="1">
              <a:gsLst>
                <a:gs pos="61000">
                  <a:srgbClr val="DDDAE5"/>
                </a:gs>
                <a:gs pos="20000">
                  <a:srgbClr val="F1DCDC"/>
                </a:gs>
                <a:gs pos="100000">
                  <a:srgbClr val="C8D9F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kern="1200" smtId="4294967295"/>
              </a:defPPr>
            </a:lstStyle>
            <a:p>
              <a:pPr algn="ctr"/>
              <a:endParaRPr lang="en-US" sz="6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TextBox 60"/>
            <p:cNvSpPr txBox="1"/>
            <p:nvPr/>
          </p:nvSpPr>
          <p:spPr>
            <a:xfrm>
              <a:off x="443441" y="20881793"/>
              <a:ext cx="2773288" cy="47705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 anchor="ctr">
              <a:spAutoFit/>
            </a:bodyPr>
            <a:lstStyle>
              <a:lvl1pPr>
                <a:defRPr sz="21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lang="en-US" sz="25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Key </a:t>
              </a:r>
              <a:r>
                <a:rPr sz="25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References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0E81147C-20E0-2DF5-7CB8-A6E8B3575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81276" y="20309412"/>
              <a:ext cx="1606040" cy="1606040"/>
            </a:xfrm>
            <a:prstGeom prst="rect">
              <a:avLst/>
            </a:prstGeom>
          </p:spPr>
        </p:pic>
        <p:sp>
          <p:nvSpPr>
            <p:cNvPr id="12" name="TextBox 60">
              <a:extLst>
                <a:ext uri="{FF2B5EF4-FFF2-40B4-BE49-F238E27FC236}">
                  <a16:creationId xmlns:a16="http://schemas.microsoft.com/office/drawing/2014/main" id="{943F78C2-BC51-3D65-23E9-9DABC96678B7}"/>
                </a:ext>
              </a:extLst>
            </p:cNvPr>
            <p:cNvSpPr txBox="1"/>
            <p:nvPr/>
          </p:nvSpPr>
          <p:spPr>
            <a:xfrm>
              <a:off x="22902282" y="20732458"/>
              <a:ext cx="7745224" cy="7757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 anchor="ctr">
              <a:spAutoFit/>
            </a:bodyPr>
            <a:lstStyle>
              <a:lvl1pPr>
                <a:defRPr sz="21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>
                <a:lnSpc>
                  <a:spcPct val="110000"/>
                </a:lnSpc>
              </a:pPr>
              <a:r>
                <a:rPr lang="en-US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  <a:sym typeface="Calibri"/>
                </a:rPr>
                <a:t>This work was supported by the National Natural Science Foundation of China (NSFC) No.62125107 and No.62272172.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Calibri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464DE40-0947-662A-A9C1-95FB44C76A25}"/>
                </a:ext>
              </a:extLst>
            </p:cNvPr>
            <p:cNvSpPr txBox="1"/>
            <p:nvPr/>
          </p:nvSpPr>
          <p:spPr>
            <a:xfrm>
              <a:off x="3639258" y="20376976"/>
              <a:ext cx="14887313" cy="14866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 anchor="ctr">
              <a:spAutoFit/>
            </a:bodyPr>
            <a:lstStyle/>
            <a:p>
              <a:pPr algn="l">
                <a:lnSpc>
                  <a:spcPct val="110000"/>
                </a:lnSpc>
                <a:buNone/>
              </a:pPr>
              <a:r>
                <a:rPr lang="en-US" altLang="zh-CN" sz="210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[1] Cogvideox: Text-to-video diffusion models with an expert transformer. ICLR 2025.</a:t>
              </a:r>
            </a:p>
            <a:p>
              <a:pPr algn="l">
                <a:lnSpc>
                  <a:spcPct val="110000"/>
                </a:lnSpc>
                <a:buNone/>
              </a:pPr>
              <a:r>
                <a:rPr lang="en-US" altLang="zh-CN" sz="210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[2] VideoJAM: Joint appearance-motion representations for enhanced motion generation in video models</a:t>
              </a:r>
              <a:r>
                <a:rPr lang="en-US" altLang="zh-CN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  <a:r>
                <a:rPr lang="zh-CN" altLang="en-US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ICML 2025 Oral.</a:t>
              </a:r>
            </a:p>
            <a:p>
              <a:pPr algn="l">
                <a:lnSpc>
                  <a:spcPct val="110000"/>
                </a:lnSpc>
                <a:buNone/>
              </a:pPr>
              <a:r>
                <a:rPr lang="en-US" altLang="zh-CN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[3] Easyanimate: A high-performance long video generation method based on transformer architecture. ACM MM 2025.</a:t>
              </a:r>
            </a:p>
            <a:p>
              <a:pPr algn="l">
                <a:lnSpc>
                  <a:spcPct val="110000"/>
                </a:lnSpc>
                <a:buNone/>
              </a:pPr>
              <a:r>
                <a:rPr lang="en-US" altLang="zh-CN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[4] Animate anyone: Consistent and controllable image-to-video synthesis for character animation. CVPR 2024.</a:t>
              </a:r>
              <a:endParaRPr lang="zh-CN" altLang="en-US" sz="2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8660393-10FC-83DD-2493-567F67BC32F6}"/>
                </a:ext>
              </a:extLst>
            </p:cNvPr>
            <p:cNvSpPr txBox="1"/>
            <p:nvPr/>
          </p:nvSpPr>
          <p:spPr>
            <a:xfrm>
              <a:off x="19181776" y="20864513"/>
              <a:ext cx="3060205" cy="5116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Acknowledgement</a:t>
              </a:r>
              <a:endParaRPr lang="en-US" altLang="zh-CN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9" name="图片 18" descr="图示&#10;&#10;AI 生成的内容可能不正确。">
            <a:extLst>
              <a:ext uri="{FF2B5EF4-FFF2-40B4-BE49-F238E27FC236}">
                <a16:creationId xmlns:a16="http://schemas.microsoft.com/office/drawing/2014/main" id="{38C46A3D-1D06-9C93-8A76-E2C7375D6BF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691" y="5056559"/>
            <a:ext cx="13885034" cy="8179702"/>
          </a:xfrm>
          <a:prstGeom prst="rect">
            <a:avLst/>
          </a:prstGeom>
        </p:spPr>
      </p:pic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FEAE862E-D730-1DE1-263A-C75FD591DD17}"/>
              </a:ext>
            </a:extLst>
          </p:cNvPr>
          <p:cNvSpPr/>
          <p:nvPr/>
        </p:nvSpPr>
        <p:spPr>
          <a:xfrm>
            <a:off x="22198073" y="3353797"/>
            <a:ext cx="10618631" cy="900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65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42" name="TextBox 51"/>
          <p:cNvSpPr txBox="1"/>
          <p:nvPr/>
        </p:nvSpPr>
        <p:spPr>
          <a:xfrm>
            <a:off x="25869633" y="3529586"/>
            <a:ext cx="3275511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Experiments</a:t>
            </a:r>
            <a:endParaRPr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99CEF95C-7C86-4B7A-0B40-358E1FBCD1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198073" y="5081760"/>
            <a:ext cx="10599380" cy="2810978"/>
          </a:xfrm>
          <a:prstGeom prst="rect">
            <a:avLst/>
          </a:prstGeom>
        </p:spPr>
      </p:pic>
      <p:pic>
        <p:nvPicPr>
          <p:cNvPr id="59" name="图片 58" descr="许多照片放在一起&#10;&#10;AI 生成的内容可能不正确。">
            <a:extLst>
              <a:ext uri="{FF2B5EF4-FFF2-40B4-BE49-F238E27FC236}">
                <a16:creationId xmlns:a16="http://schemas.microsoft.com/office/drawing/2014/main" id="{A390942F-0CCD-49D5-7C28-6FDB50344184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6"/>
          <a:stretch>
            <a:fillRect/>
          </a:stretch>
        </p:blipFill>
        <p:spPr>
          <a:xfrm>
            <a:off x="22479000" y="10769172"/>
            <a:ext cx="10337704" cy="4014014"/>
          </a:xfrm>
          <a:prstGeom prst="rect">
            <a:avLst/>
          </a:prstGeom>
        </p:spPr>
      </p:pic>
      <p:pic>
        <p:nvPicPr>
          <p:cNvPr id="63" name="图片 62">
            <a:extLst>
              <a:ext uri="{FF2B5EF4-FFF2-40B4-BE49-F238E27FC236}">
                <a16:creationId xmlns:a16="http://schemas.microsoft.com/office/drawing/2014/main" id="{5D2DDDF7-BE88-A9A2-A77A-0422CCEC0BB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198072" y="8049187"/>
            <a:ext cx="6896835" cy="1914644"/>
          </a:xfrm>
          <a:prstGeom prst="rect">
            <a:avLst/>
          </a:prstGeom>
        </p:spPr>
      </p:pic>
      <p:pic>
        <p:nvPicPr>
          <p:cNvPr id="67" name="图片 66" descr="图片包含 游戏机, 食物&#10;&#10;AI 生成的内容可能不正确。">
            <a:extLst>
              <a:ext uri="{FF2B5EF4-FFF2-40B4-BE49-F238E27FC236}">
                <a16:creationId xmlns:a16="http://schemas.microsoft.com/office/drawing/2014/main" id="{F5AEEF87-D576-F449-03CE-2F21D51C9A24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640"/>
          <a:stretch>
            <a:fillRect/>
          </a:stretch>
        </p:blipFill>
        <p:spPr>
          <a:xfrm>
            <a:off x="22204471" y="15588527"/>
            <a:ext cx="10618631" cy="2174435"/>
          </a:xfrm>
          <a:prstGeom prst="rect">
            <a:avLst/>
          </a:prstGeom>
        </p:spPr>
      </p:pic>
      <p:pic>
        <p:nvPicPr>
          <p:cNvPr id="69" name="图片 68">
            <a:extLst>
              <a:ext uri="{FF2B5EF4-FFF2-40B4-BE49-F238E27FC236}">
                <a16:creationId xmlns:a16="http://schemas.microsoft.com/office/drawing/2014/main" id="{2D64AFCC-FC0A-AD54-B079-D2702CECEC8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144276" y="14033090"/>
            <a:ext cx="9897252" cy="5887765"/>
          </a:xfrm>
          <a:prstGeom prst="rect">
            <a:avLst/>
          </a:prstGeom>
        </p:spPr>
      </p:pic>
      <p:pic>
        <p:nvPicPr>
          <p:cNvPr id="71" name="图片 70" descr="图表, 折线图&#10;&#10;AI 生成的内容可能不正确。">
            <a:extLst>
              <a:ext uri="{FF2B5EF4-FFF2-40B4-BE49-F238E27FC236}">
                <a16:creationId xmlns:a16="http://schemas.microsoft.com/office/drawing/2014/main" id="{3FADCA14-8238-5891-665F-901FE634D687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8814" y="7959492"/>
            <a:ext cx="3678450" cy="2692637"/>
          </a:xfrm>
          <a:prstGeom prst="rect">
            <a:avLst/>
          </a:prstGeom>
        </p:spPr>
      </p:pic>
      <p:sp>
        <p:nvSpPr>
          <p:cNvPr id="74" name="TextBox 51">
            <a:extLst>
              <a:ext uri="{FF2B5EF4-FFF2-40B4-BE49-F238E27FC236}">
                <a16:creationId xmlns:a16="http://schemas.microsoft.com/office/drawing/2014/main" id="{5A4FDB79-0BBA-CD75-EFC0-91ABBF98A37A}"/>
              </a:ext>
            </a:extLst>
          </p:cNvPr>
          <p:cNvSpPr txBox="1"/>
          <p:nvPr/>
        </p:nvSpPr>
        <p:spPr>
          <a:xfrm>
            <a:off x="22129956" y="4432868"/>
            <a:ext cx="6051622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</a:rPr>
              <a:t>Quantitative Comparison</a:t>
            </a:r>
            <a:endParaRPr sz="2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5" name="TextBox 51">
            <a:extLst>
              <a:ext uri="{FF2B5EF4-FFF2-40B4-BE49-F238E27FC236}">
                <a16:creationId xmlns:a16="http://schemas.microsoft.com/office/drawing/2014/main" id="{C7EEE8C4-3558-B65B-B9C0-1C539EB8E838}"/>
              </a:ext>
            </a:extLst>
          </p:cNvPr>
          <p:cNvSpPr txBox="1"/>
          <p:nvPr/>
        </p:nvSpPr>
        <p:spPr>
          <a:xfrm>
            <a:off x="22129956" y="10120280"/>
            <a:ext cx="6051622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</a:rPr>
              <a:t>Qualitative Comparison</a:t>
            </a:r>
            <a:endParaRPr sz="2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7" name="图片 76">
            <a:extLst>
              <a:ext uri="{FF2B5EF4-FFF2-40B4-BE49-F238E27FC236}">
                <a16:creationId xmlns:a16="http://schemas.microsoft.com/office/drawing/2014/main" id="{B6AD99E9-E300-0CC6-F95D-C308EF5EDDA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217886" y="18568303"/>
            <a:ext cx="10560318" cy="1381521"/>
          </a:xfrm>
          <a:prstGeom prst="rect">
            <a:avLst/>
          </a:prstGeom>
        </p:spPr>
      </p:pic>
      <p:sp>
        <p:nvSpPr>
          <p:cNvPr id="78" name="TextBox 51">
            <a:extLst>
              <a:ext uri="{FF2B5EF4-FFF2-40B4-BE49-F238E27FC236}">
                <a16:creationId xmlns:a16="http://schemas.microsoft.com/office/drawing/2014/main" id="{E61BD86C-3D6B-7C0C-8019-A3C544FEFD09}"/>
              </a:ext>
            </a:extLst>
          </p:cNvPr>
          <p:cNvSpPr txBox="1"/>
          <p:nvPr/>
        </p:nvSpPr>
        <p:spPr>
          <a:xfrm>
            <a:off x="22129956" y="17919411"/>
            <a:ext cx="7897739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</a:rPr>
              <a:t>Generalization on the Real-World Data</a:t>
            </a:r>
            <a:endParaRPr sz="2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2" name="TextBox 51">
            <a:extLst>
              <a:ext uri="{FF2B5EF4-FFF2-40B4-BE49-F238E27FC236}">
                <a16:creationId xmlns:a16="http://schemas.microsoft.com/office/drawing/2014/main" id="{3B80E5FF-032C-BEFB-DA33-53792D477565}"/>
              </a:ext>
            </a:extLst>
          </p:cNvPr>
          <p:cNvSpPr txBox="1"/>
          <p:nvPr/>
        </p:nvSpPr>
        <p:spPr>
          <a:xfrm>
            <a:off x="22129956" y="14939635"/>
            <a:ext cx="10337704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</a:rPr>
              <a:t>Demonstration of Our Generated Video and Motion</a:t>
            </a:r>
            <a:endParaRPr sz="2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5" name="TextBox 51">
            <a:extLst>
              <a:ext uri="{FF2B5EF4-FFF2-40B4-BE49-F238E27FC236}">
                <a16:creationId xmlns:a16="http://schemas.microsoft.com/office/drawing/2014/main" id="{FEBA8235-D85A-BFC1-87E8-8FF83A775891}"/>
              </a:ext>
            </a:extLst>
          </p:cNvPr>
          <p:cNvSpPr txBox="1"/>
          <p:nvPr/>
        </p:nvSpPr>
        <p:spPr>
          <a:xfrm>
            <a:off x="8108691" y="13356055"/>
            <a:ext cx="7566738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</a:rPr>
              <a:t>Pseudo-code for the Inference Phases</a:t>
            </a:r>
            <a:endParaRPr sz="2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6" name="TextBox 51">
            <a:extLst>
              <a:ext uri="{FF2B5EF4-FFF2-40B4-BE49-F238E27FC236}">
                <a16:creationId xmlns:a16="http://schemas.microsoft.com/office/drawing/2014/main" id="{36462707-0738-6530-1B13-A3C94F385A95}"/>
              </a:ext>
            </a:extLst>
          </p:cNvPr>
          <p:cNvSpPr txBox="1"/>
          <p:nvPr/>
        </p:nvSpPr>
        <p:spPr>
          <a:xfrm>
            <a:off x="8108691" y="4451956"/>
            <a:ext cx="7566738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</a:rPr>
              <a:t>Overall Pipeline</a:t>
            </a:r>
            <a:endParaRPr sz="2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7" name="TextBox 51">
            <a:extLst>
              <a:ext uri="{FF2B5EF4-FFF2-40B4-BE49-F238E27FC236}">
                <a16:creationId xmlns:a16="http://schemas.microsoft.com/office/drawing/2014/main" id="{DC986357-2ACF-4028-5670-6B6753D59D43}"/>
              </a:ext>
            </a:extLst>
          </p:cNvPr>
          <p:cNvSpPr txBox="1"/>
          <p:nvPr/>
        </p:nvSpPr>
        <p:spPr>
          <a:xfrm>
            <a:off x="18414703" y="13394025"/>
            <a:ext cx="3579023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</a:rPr>
              <a:t>Simplified Diagram</a:t>
            </a:r>
          </a:p>
        </p:txBody>
      </p:sp>
      <p:pic>
        <p:nvPicPr>
          <p:cNvPr id="106" name="图片 105">
            <a:extLst>
              <a:ext uri="{FF2B5EF4-FFF2-40B4-BE49-F238E27FC236}">
                <a16:creationId xmlns:a16="http://schemas.microsoft.com/office/drawing/2014/main" id="{1D4163D6-4E6E-675F-AE5D-B9E3C59C5D0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8774526" y="14060100"/>
            <a:ext cx="2959318" cy="5859870"/>
          </a:xfrm>
          <a:prstGeom prst="rect">
            <a:avLst/>
          </a:prstGeom>
        </p:spPr>
      </p:pic>
      <p:sp>
        <p:nvSpPr>
          <p:cNvPr id="111" name="文本框 110">
            <a:extLst>
              <a:ext uri="{FF2B5EF4-FFF2-40B4-BE49-F238E27FC236}">
                <a16:creationId xmlns:a16="http://schemas.microsoft.com/office/drawing/2014/main" id="{749A9FEC-4887-D586-BD09-56EF9F284A5C}"/>
              </a:ext>
            </a:extLst>
          </p:cNvPr>
          <p:cNvSpPr txBox="1"/>
          <p:nvPr/>
        </p:nvSpPr>
        <p:spPr>
          <a:xfrm>
            <a:off x="453152" y="4510564"/>
            <a:ext cx="7451191" cy="51706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marR="0" indent="-342900" algn="l" defTabSz="326532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5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Broad Applications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: Hand-object interaction (HOI) generation holds significant potential in gaming, animation, digital human creation, and robotics.</a:t>
            </a:r>
          </a:p>
          <a:p>
            <a:pPr marL="342900" marR="0" indent="-342900" algn="l" defTabSz="326532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Existing Video models 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lack physical awareness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, 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CN" alt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motion models rely on limited 3D lab data, 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hindering generalization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.</a:t>
            </a:r>
          </a:p>
          <a:p>
            <a:pPr marL="342900" marR="0" indent="-342900" algn="l" defTabSz="326532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5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Our Insight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: Visual appearance and motion dynamics share the same physical laws. We propose to 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unify visual priors and kinematic constraints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 through 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synchronized video-motion co-generation</a:t>
            </a: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.</a:t>
            </a:r>
            <a:endParaRPr kumimoji="0" lang="zh-CN" altLang="en-US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24EF777C-FF80-288E-749D-9A94E3433762}"/>
              </a:ext>
            </a:extLst>
          </p:cNvPr>
          <p:cNvSpPr txBox="1"/>
          <p:nvPr/>
        </p:nvSpPr>
        <p:spPr>
          <a:xfrm>
            <a:off x="457771" y="11067397"/>
            <a:ext cx="7451191" cy="60170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marR="0" indent="-342900" algn="l" defTabSz="326532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A novel </a:t>
            </a:r>
            <a:r>
              <a:rPr lang="en-US" altLang="zh-CN" sz="25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synchronized diffusion model</a:t>
            </a:r>
            <a:r>
              <a:rPr lang="en-US" altLang="zh-CN" sz="2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for joint HOI video and motion denoising, effectively </a:t>
            </a:r>
            <a:r>
              <a:rPr lang="en-US" altLang="zh-CN" sz="2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integrating large-scale visual priors with motion dynamic constraints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marR="0" indent="-342900" algn="l" defTabSz="326532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altLang="zh-CN" sz="25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vision-aware 3D interaction diffusion 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that generates explicit 3D interaction sequences, forming a </a:t>
            </a:r>
            <a:r>
              <a:rPr lang="en-US" altLang="zh-CN" sz="2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close-loop optimization pipeline 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and enhancing </a:t>
            </a:r>
            <a:r>
              <a:rPr lang="en-US" altLang="zh-CN" sz="2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video-motion consistency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marR="0" indent="-342900" algn="l" defTabSz="326532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Our method generates HOI video and motion synchronously </a:t>
            </a:r>
            <a:r>
              <a:rPr lang="en-US" altLang="zh-CN" sz="2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 requiring pre-defined poses or object models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. Experiment results demonstrate superior </a:t>
            </a:r>
            <a:r>
              <a:rPr lang="en-US" altLang="zh-CN" sz="25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quality, motion plausibility, and generalization capability 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to unseen real-world data.</a:t>
            </a:r>
            <a:endParaRPr lang="zh-CN" alt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矩形: 圆角 112">
            <a:extLst>
              <a:ext uri="{FF2B5EF4-FFF2-40B4-BE49-F238E27FC236}">
                <a16:creationId xmlns:a16="http://schemas.microsoft.com/office/drawing/2014/main" id="{ECA2221A-B91B-7E99-DB71-C42DC8BE90A4}"/>
              </a:ext>
            </a:extLst>
          </p:cNvPr>
          <p:cNvSpPr/>
          <p:nvPr/>
        </p:nvSpPr>
        <p:spPr>
          <a:xfrm>
            <a:off x="258999" y="17224127"/>
            <a:ext cx="7669440" cy="900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653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14" name="TextBox 45">
            <a:extLst>
              <a:ext uri="{FF2B5EF4-FFF2-40B4-BE49-F238E27FC236}">
                <a16:creationId xmlns:a16="http://schemas.microsoft.com/office/drawing/2014/main" id="{6669BDAF-E115-668F-79D8-7822DD676EA6}"/>
              </a:ext>
            </a:extLst>
          </p:cNvPr>
          <p:cNvSpPr txBox="1"/>
          <p:nvPr/>
        </p:nvSpPr>
        <p:spPr>
          <a:xfrm>
            <a:off x="1587035" y="17383098"/>
            <a:ext cx="5013369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Dataset &amp; Metrics</a:t>
            </a:r>
            <a:endParaRPr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B44BD3C8-3DA3-7BF1-B74E-35E207ADF9E5}"/>
              </a:ext>
            </a:extLst>
          </p:cNvPr>
          <p:cNvSpPr txBox="1"/>
          <p:nvPr/>
        </p:nvSpPr>
        <p:spPr>
          <a:xfrm>
            <a:off x="469629" y="18276415"/>
            <a:ext cx="7451191" cy="17851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marR="0" indent="-342900" algn="l" defTabSz="326532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2500" b="1" dirty="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: TACO</a:t>
            </a:r>
          </a:p>
          <a:p>
            <a:pPr marL="342900" marR="0" indent="-342900" algn="l" defTabSz="326532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2500" b="1" dirty="0">
                <a:latin typeface="Arial" panose="020B0604020202020204" pitchFamily="34" charset="0"/>
                <a:cs typeface="Arial" panose="020B0604020202020204" pitchFamily="34" charset="0"/>
              </a:rPr>
              <a:t>Metrics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: VBench metrics, MPJPE, Chamfer Dist, Smoothness, FID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500" b="1" dirty="0"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zh-CN" sz="2500" dirty="0">
                <a:latin typeface="Arial" panose="020B0604020202020204" pitchFamily="34" charset="0"/>
                <a:cs typeface="Arial" panose="020B0604020202020204" pitchFamily="34" charset="0"/>
                <a:hlinkClick r:id="rId18"/>
              </a:rPr>
              <a:t>https://droliven.github.io/SViMo_project/</a:t>
            </a:r>
            <a:endParaRPr lang="zh-CN" alt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20001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3265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3265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3265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3265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370</Words>
  <Application>Microsoft Office PowerPoint</Application>
  <PresentationFormat>自定义</PresentationFormat>
  <Paragraphs>31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Wingdings</vt:lpstr>
      <vt:lpstr>Office Theme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陆三七</dc:creator>
  <cp:lastModifiedBy>三七 陆</cp:lastModifiedBy>
  <cp:revision>103</cp:revision>
  <dcterms:modified xsi:type="dcterms:W3CDTF">2025-11-05T16:01:39Z</dcterms:modified>
</cp:coreProperties>
</file>